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3" r:id="rId1"/>
  </p:sldMasterIdLst>
  <p:notesMasterIdLst>
    <p:notesMasterId r:id="rId19"/>
  </p:notesMasterIdLst>
  <p:handoutMasterIdLst>
    <p:handoutMasterId r:id="rId20"/>
  </p:handoutMasterIdLst>
  <p:sldIdLst>
    <p:sldId id="386" r:id="rId2"/>
    <p:sldId id="296" r:id="rId3"/>
    <p:sldId id="374" r:id="rId4"/>
    <p:sldId id="375" r:id="rId5"/>
    <p:sldId id="376" r:id="rId6"/>
    <p:sldId id="377" r:id="rId7"/>
    <p:sldId id="378" r:id="rId8"/>
    <p:sldId id="379" r:id="rId9"/>
    <p:sldId id="380" r:id="rId10"/>
    <p:sldId id="381" r:id="rId11"/>
    <p:sldId id="384" r:id="rId12"/>
    <p:sldId id="385" r:id="rId13"/>
    <p:sldId id="382" r:id="rId14"/>
    <p:sldId id="383" r:id="rId15"/>
    <p:sldId id="324" r:id="rId16"/>
    <p:sldId id="355" r:id="rId17"/>
    <p:sldId id="32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152" autoAdjust="0"/>
  </p:normalViewPr>
  <p:slideViewPr>
    <p:cSldViewPr snapToGrid="0">
      <p:cViewPr varScale="1">
        <p:scale>
          <a:sx n="74" d="100"/>
          <a:sy n="74" d="100"/>
        </p:scale>
        <p:origin x="104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63442-A4A0-4A00-8BD2-8EBD686E5551}" type="datetimeFigureOut">
              <a:rPr lang="en-US" smtClean="0"/>
              <a:t>9/2/2020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praveenraghuvan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EC21B-194A-4037-9315-113983219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7275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FEC57-6F76-4D9A-BEBF-4431325DB260}" type="datetimeFigureOut">
              <a:rPr lang="en-US" smtClean="0"/>
              <a:t>9/2/2020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praveenraghuvan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849CEA-452E-49F3-92ED-210B64DD3C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0220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146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AI involves a computer executing a task a human could do.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Machine learning involves the computer learning from its experience and making decisions based on the information.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693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28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578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49CEA-452E-49F3-92ED-210B64DD3C6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658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6B8A91-DA64-426F-9E21-0F7D7CECC045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2092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53B6A-4535-4BC1-AF3D-9DD01A55606C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395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9EC81-8642-4F01-A371-DA49D9E5D1E7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580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260D3-9F65-4A94-BD2E-A5F55E104B63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84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DCC7C-8F36-45EE-8CC7-4FB15F780B1A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6453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870BB-AB22-45DB-A5E3-40831FDCA881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874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D81A3-9B49-4CBF-8046-35575E9ADEC6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2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77633-6511-47FF-B77B-961FB1F57D1B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57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097FF-9E08-4990-BD50-4CB8E2B6571F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723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978ABA2-110A-470D-9C62-49C8ED1C6018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01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EE4EC-324D-4FD0-AB82-0C703A75CCA1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864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D6D092B-EBD5-422C-890F-CCC020C5E350}" type="datetime1">
              <a:rPr lang="en-US" smtClean="0"/>
              <a:t>9/2/2020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@praveenraghuvan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51245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NUL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i.pinimg.com/originals/0a/76/eb/0a76eb3c95c249cdff9449af08ac4efc.png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tnet.microsoft.com/apps/machinelearning-ai/ml-dotnet/customers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aveenraghuvanshi/tech-sessions/tree/master/04092020-ServerlessDays-ANZ-2020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docs.microsoft.com/en-us/azure/azure-functions/functions-develop-vs" TargetMode="External"/><Relationship Id="rId7" Type="http://schemas.openxmlformats.org/officeDocument/2006/relationships/hyperlink" Target="https://docs.microsoft.com/en-us/dotnet/machine-learning/tutorials/object-detection-onnx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samples/dotnet/machinelearning-samples/mlnet-image-classification-transfer-learning/" TargetMode="External"/><Relationship Id="rId5" Type="http://schemas.openxmlformats.org/officeDocument/2006/relationships/hyperlink" Target="https://docs.microsoft.com/en-us/dotnet/machine-learning/tutorials/image-classification" TargetMode="External"/><Relationship Id="rId4" Type="http://schemas.openxmlformats.org/officeDocument/2006/relationships/hyperlink" Target="https://blog.rasmustc.com/multipart-data-with-azure-functions-httptriggers/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hyperlink" Target="https://in.linkedin.com/in/praveenraghuvanshi" TargetMode="External"/><Relationship Id="rId7" Type="http://schemas.openxmlformats.org/officeDocument/2006/relationships/hyperlink" Target="https://t.me/joinchat/IifUJQ_PuYT757Turx-nL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11" Type="http://schemas.openxmlformats.org/officeDocument/2006/relationships/image" Target="../media/image9.png"/><Relationship Id="rId5" Type="http://schemas.openxmlformats.org/officeDocument/2006/relationships/image" Target="../media/image20.png"/><Relationship Id="rId10" Type="http://schemas.openxmlformats.org/officeDocument/2006/relationships/image" Target="../media/image24.png"/><Relationship Id="rId4" Type="http://schemas.openxmlformats.org/officeDocument/2006/relationships/hyperlink" Target="https://github.com/praveenraghuvanshi1512" TargetMode="External"/><Relationship Id="rId9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quantdare.com/what-is-the-difference-between-deep-learning-and-machine-learnin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quantdare.com/what-is-the-difference-between-deep-learning-and-machine-learnin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danielhkim.net/2020/02/27/serverless-cloud-computin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E7B896EE-492C-4081-B22E-072DD51433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62" r="9090" b="18817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31E49F-CC8F-44F4-8A56-ADC507147A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5309" y="1465148"/>
            <a:ext cx="4547238" cy="1829947"/>
          </a:xfrm>
        </p:spPr>
        <p:txBody>
          <a:bodyPr anchor="b">
            <a:normAutofit/>
          </a:bodyPr>
          <a:lstStyle/>
          <a:p>
            <a:pPr algn="l"/>
            <a:r>
              <a:rPr lang="en-US" sz="3600" dirty="0" err="1"/>
              <a:t>Serverless</a:t>
            </a:r>
            <a:r>
              <a:rPr lang="en-US" sz="3600" dirty="0"/>
              <a:t> Deep Neural Network with Azure Functions and </a:t>
            </a:r>
            <a:r>
              <a:rPr lang="en-US" sz="3600" dirty="0" err="1" smtClean="0"/>
              <a:t>ML.Net</a:t>
            </a:r>
            <a:endParaRPr lang="en-AU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8BA85-9FEB-4544-AD4A-4FFFB6722F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5309" y="3563566"/>
            <a:ext cx="4504567" cy="1208141"/>
          </a:xfrm>
        </p:spPr>
        <p:txBody>
          <a:bodyPr>
            <a:normAutofit/>
          </a:bodyPr>
          <a:lstStyle/>
          <a:p>
            <a:pPr algn="l"/>
            <a:endParaRPr lang="en-AU" sz="200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B91581A-E180-4457-BF15-E7D6703A7B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477980" y="381778"/>
            <a:ext cx="4772025" cy="533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F3B920-6FB5-42D6-8F62-9BACD1B4D00A}"/>
              </a:ext>
            </a:extLst>
          </p:cNvPr>
          <p:cNvSpPr txBox="1"/>
          <p:nvPr/>
        </p:nvSpPr>
        <p:spPr>
          <a:xfrm>
            <a:off x="4040154" y="91517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i="1" dirty="0"/>
              <a:t>ANZ 2020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19D8A0-EF2C-4105-8A40-5E03E2EDC892}"/>
              </a:ext>
            </a:extLst>
          </p:cNvPr>
          <p:cNvSpPr txBox="1"/>
          <p:nvPr/>
        </p:nvSpPr>
        <p:spPr>
          <a:xfrm>
            <a:off x="1475255" y="5655582"/>
            <a:ext cx="18741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400" u="sng" dirty="0"/>
              <a:t>Thanks to our sponsors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56BF113-D411-4C9B-B17B-0D61233E095C}"/>
              </a:ext>
            </a:extLst>
          </p:cNvPr>
          <p:cNvCxnSpPr/>
          <p:nvPr/>
        </p:nvCxnSpPr>
        <p:spPr>
          <a:xfrm>
            <a:off x="477980" y="3429000"/>
            <a:ext cx="39540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4D8F622-76B9-4CA7-B977-2DD9ACF0DC30}"/>
              </a:ext>
            </a:extLst>
          </p:cNvPr>
          <p:cNvCxnSpPr>
            <a:cxnSpLocks/>
          </p:cNvCxnSpPr>
          <p:nvPr/>
        </p:nvCxnSpPr>
        <p:spPr>
          <a:xfrm>
            <a:off x="435309" y="5624805"/>
            <a:ext cx="39540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 descr="A picture containing drawing&#10;&#10;Description automatically generated">
            <a:extLst>
              <a:ext uri="{FF2B5EF4-FFF2-40B4-BE49-F238E27FC236}">
                <a16:creationId xmlns:a16="http://schemas.microsoft.com/office/drawing/2014/main" id="{64BF5ABB-4FCD-471B-A73B-9DBB0F30D7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414" y="5910357"/>
            <a:ext cx="1452409" cy="767166"/>
          </a:xfrm>
          <a:prstGeom prst="rect">
            <a:avLst/>
          </a:prstGeom>
        </p:spPr>
      </p:pic>
      <p:pic>
        <p:nvPicPr>
          <p:cNvPr id="29" name="Picture 28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F49F12-EF6B-4104-B834-A6B0684CA6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265" y="6111659"/>
            <a:ext cx="1125588" cy="364563"/>
          </a:xfrm>
          <a:prstGeom prst="rect">
            <a:avLst/>
          </a:prstGeom>
        </p:spPr>
      </p:pic>
      <p:pic>
        <p:nvPicPr>
          <p:cNvPr id="5" name="Picture 4" descr="A picture containing drawing, light&#10;&#10;Description automatically generated">
            <a:extLst>
              <a:ext uri="{FF2B5EF4-FFF2-40B4-BE49-F238E27FC236}">
                <a16:creationId xmlns:a16="http://schemas.microsoft.com/office/drawing/2014/main" id="{6B8767EC-F9D1-4B17-9B1A-B357F46DED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54" y="6174776"/>
            <a:ext cx="504018" cy="301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839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Classification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287243"/>
            <a:ext cx="10076392" cy="3146383"/>
          </a:xfrm>
        </p:spPr>
      </p:pic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1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09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Transfer Learning – </a:t>
            </a:r>
            <a:r>
              <a:rPr lang="en-US" dirty="0" err="1" smtClean="0"/>
              <a:t>MobileNet</a:t>
            </a:r>
            <a:r>
              <a:rPr lang="en-US" dirty="0" smtClean="0"/>
              <a:t> V2</a:t>
            </a:r>
            <a:endParaRPr lang="en-US" dirty="0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1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21" y="1846263"/>
            <a:ext cx="5796283" cy="4022725"/>
          </a:xfrm>
        </p:spPr>
      </p:pic>
      <p:sp>
        <p:nvSpPr>
          <p:cNvPr id="10" name="Rectangle 9"/>
          <p:cNvSpPr/>
          <p:nvPr/>
        </p:nvSpPr>
        <p:spPr>
          <a:xfrm>
            <a:off x="1709335" y="5872885"/>
            <a:ext cx="85984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i.pinimg.com/originals/0a/76/eb/0a76eb3c95c249cdff9449af08ac4efc.png</a:t>
            </a: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12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Architecture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659431"/>
            <a:ext cx="10058400" cy="2622106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@praveenraghuvan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13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1047404"/>
            <a:ext cx="6492240" cy="5257800"/>
          </a:xfrm>
        </p:spPr>
        <p:txBody>
          <a:bodyPr>
            <a:normAutofit/>
          </a:bodyPr>
          <a:lstStyle/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Create a Azure Function App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Save MobileNetV2 model to Azure Storage Blob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Create </a:t>
            </a:r>
            <a:r>
              <a:rPr lang="en-US" sz="3200" dirty="0" err="1" smtClean="0"/>
              <a:t>ClassifyImage</a:t>
            </a:r>
            <a:r>
              <a:rPr lang="en-US" sz="3200" dirty="0" smtClean="0"/>
              <a:t> API 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Load </a:t>
            </a:r>
            <a:r>
              <a:rPr lang="en-US" sz="3200" dirty="0"/>
              <a:t>model in Azure Function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Make Prediction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Test through Postman – Locally</a:t>
            </a:r>
          </a:p>
          <a:p>
            <a:pPr marL="944118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Deploy to Azure Functions on Cloud.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88236" y="6492875"/>
            <a:ext cx="2403764" cy="365125"/>
          </a:xfrm>
        </p:spPr>
        <p:txBody>
          <a:bodyPr/>
          <a:lstStyle/>
          <a:p>
            <a:r>
              <a:rPr lang="en-US" sz="1800" dirty="0" smtClean="0"/>
              <a:t>@</a:t>
            </a:r>
            <a:r>
              <a:rPr lang="en-US" sz="1800" dirty="0" err="1" smtClean="0"/>
              <a:t>praveenraghuvan</a:t>
            </a:r>
            <a:endParaRPr lang="en-US" sz="1800" dirty="0"/>
          </a:p>
        </p:txBody>
      </p:sp>
      <p:sp>
        <p:nvSpPr>
          <p:cNvPr id="7" name="Rectangle 6"/>
          <p:cNvSpPr/>
          <p:nvPr/>
        </p:nvSpPr>
        <p:spPr>
          <a:xfrm>
            <a:off x="436243" y="2468572"/>
            <a:ext cx="2988319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Demo</a:t>
            </a:r>
            <a:endParaRPr lang="en-US" sz="88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629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 Success Stories – </a:t>
            </a:r>
            <a:r>
              <a:rPr lang="en-US" dirty="0" err="1" smtClean="0"/>
              <a:t>ML.Net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927" y="1832411"/>
            <a:ext cx="7759636" cy="403718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976665" y="5928577"/>
            <a:ext cx="76301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https://dotnet.microsoft.com/apps/machinelearning-ai/ml-dotnet/customers</a:t>
            </a:r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434437" y="6422839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8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807854"/>
            <a:ext cx="10295710" cy="1283855"/>
          </a:xfrm>
        </p:spPr>
        <p:txBody>
          <a:bodyPr>
            <a:normAutofit/>
          </a:bodyPr>
          <a:lstStyle/>
          <a:p>
            <a:pPr marL="201168" lvl="1" indent="0" fontAlgn="base">
              <a:lnSpc>
                <a:spcPct val="120000"/>
              </a:lnSpc>
              <a:buNone/>
            </a:pPr>
            <a:r>
              <a:rPr lang="en-US" sz="2800" dirty="0" err="1" smtClean="0"/>
              <a:t>Github</a:t>
            </a:r>
            <a:r>
              <a:rPr lang="en-US" sz="2800" dirty="0"/>
              <a:t>: </a:t>
            </a:r>
            <a:r>
              <a:rPr lang="en-US" sz="2800" dirty="0">
                <a:hlinkClick r:id="rId3"/>
              </a:rPr>
              <a:t>https://</a:t>
            </a:r>
            <a:r>
              <a:rPr lang="en-US" sz="2800" dirty="0" smtClean="0">
                <a:hlinkClick r:id="rId3"/>
              </a:rPr>
              <a:t>github.com/praveenraghuvanshi/tech-sessions/tree/master/04092020-ServerlessDays-ANZ-2020</a:t>
            </a:r>
            <a:endParaRPr lang="en-US" sz="2800" dirty="0" smtClean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5130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6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6444" y="2254596"/>
            <a:ext cx="11094719" cy="4674326"/>
          </a:xfrm>
        </p:spPr>
        <p:txBody>
          <a:bodyPr>
            <a:normAutofit fontScale="32500" lnSpcReduction="20000"/>
          </a:bodyPr>
          <a:lstStyle/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 smtClean="0">
                <a:hlinkClick r:id="rId3"/>
              </a:rPr>
              <a:t>https</a:t>
            </a:r>
            <a:r>
              <a:rPr lang="en-US" sz="8000" dirty="0">
                <a:hlinkClick r:id="rId3"/>
              </a:rPr>
              <a:t>://</a:t>
            </a:r>
            <a:r>
              <a:rPr lang="en-US" sz="8000" dirty="0" smtClean="0">
                <a:hlinkClick r:id="rId3"/>
              </a:rPr>
              <a:t>docs.microsoft.com/en-us/azure/azure-functions/functions-develop-vs</a:t>
            </a:r>
            <a:endParaRPr lang="en-US" sz="8000" dirty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 smtClean="0">
                <a:hlinkClick r:id="rId4"/>
              </a:rPr>
              <a:t>https</a:t>
            </a:r>
            <a:r>
              <a:rPr lang="en-US" sz="8000" dirty="0">
                <a:hlinkClick r:id="rId4"/>
              </a:rPr>
              <a:t>://blog.rasmustc.com/multipart-data-with-azure-functions-httptriggers</a:t>
            </a:r>
            <a:r>
              <a:rPr lang="en-US" sz="8000" dirty="0" smtClean="0">
                <a:hlinkClick r:id="rId4"/>
              </a:rPr>
              <a:t>/</a:t>
            </a:r>
            <a:endParaRPr lang="en-US" sz="8000" dirty="0" smtClean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5"/>
              </a:rPr>
              <a:t>https://</a:t>
            </a:r>
            <a:r>
              <a:rPr lang="en-US" sz="8000" dirty="0" smtClean="0">
                <a:hlinkClick r:id="rId5"/>
              </a:rPr>
              <a:t>docs.microsoft.com/en-us/dotnet/machine-learning/tutorials/image-classification</a:t>
            </a:r>
            <a:endParaRPr lang="en-US" sz="8000" dirty="0" smtClean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6"/>
              </a:rPr>
              <a:t>https://docs.microsoft.com/en-us/samples/dotnet/machinelearning-samples/mlnet-image-classification-transfer-learning</a:t>
            </a:r>
            <a:r>
              <a:rPr lang="en-US" sz="8000" dirty="0" smtClean="0">
                <a:hlinkClick r:id="rId6"/>
              </a:rPr>
              <a:t>/</a:t>
            </a:r>
            <a:endParaRPr lang="en-US" sz="8000" dirty="0" smtClean="0"/>
          </a:p>
          <a:p>
            <a:pPr lvl="1" fontAlgn="base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8000" dirty="0">
                <a:hlinkClick r:id="rId7"/>
              </a:rPr>
              <a:t>https://docs.microsoft.com/en-us/dotnet/machine-learning/tutorials/object-detection-onnx</a:t>
            </a:r>
            <a:endParaRPr lang="en-US" sz="8000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404367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80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325" y="3092927"/>
            <a:ext cx="2542068" cy="67006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Thank you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Q &amp; 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4566" y="468085"/>
            <a:ext cx="6654074" cy="4855029"/>
          </a:xfrm>
        </p:spPr>
        <p:txBody>
          <a:bodyPr>
            <a:normAutofit fontScale="32500" lnSpcReduction="20000"/>
          </a:bodyPr>
          <a:lstStyle/>
          <a:p>
            <a:pPr marL="0" indent="0">
              <a:lnSpc>
                <a:spcPct val="320000"/>
              </a:lnSpc>
              <a:buNone/>
            </a:pPr>
            <a:r>
              <a:rPr lang="en-US" sz="8000" dirty="0" smtClean="0">
                <a:hlinkClick r:id="rId3"/>
              </a:rPr>
              <a:t>https</a:t>
            </a:r>
            <a:r>
              <a:rPr lang="en-US" sz="8000" dirty="0">
                <a:hlinkClick r:id="rId3"/>
              </a:rPr>
              <a:t>://</a:t>
            </a:r>
            <a:r>
              <a:rPr lang="en-US" sz="8000" dirty="0" smtClean="0">
                <a:hlinkClick r:id="rId3"/>
              </a:rPr>
              <a:t>in.linkedin.com/in/praveenraghuvanshi</a:t>
            </a:r>
            <a:endParaRPr lang="en-US" sz="8000" dirty="0" smtClean="0"/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 smtClean="0">
                <a:hlinkClick r:id="rId4"/>
              </a:rPr>
              <a:t>https</a:t>
            </a:r>
            <a:r>
              <a:rPr lang="en-US" sz="8000" dirty="0">
                <a:hlinkClick r:id="rId4"/>
              </a:rPr>
              <a:t>://</a:t>
            </a:r>
            <a:r>
              <a:rPr lang="en-US" sz="8000" dirty="0" smtClean="0">
                <a:hlinkClick r:id="rId4"/>
              </a:rPr>
              <a:t>github.com/praveenraghuvanshi</a:t>
            </a:r>
          </a:p>
          <a:p>
            <a:pPr marL="0" indent="0">
              <a:lnSpc>
                <a:spcPct val="320000"/>
              </a:lnSpc>
              <a:buNone/>
            </a:pPr>
            <a:r>
              <a:rPr lang="en-US" sz="8000" dirty="0" smtClean="0">
                <a:hlinkClick r:id="rId4"/>
              </a:rPr>
              <a:t>@</a:t>
            </a:r>
            <a:r>
              <a:rPr lang="en-US" sz="8000" dirty="0" err="1" smtClean="0">
                <a:hlinkClick r:id="rId4"/>
              </a:rPr>
              <a:t>praveenraghuvan</a:t>
            </a:r>
            <a:endParaRPr lang="en-US" sz="8000" dirty="0" smtClean="0">
              <a:hlinkClick r:id="rId4"/>
            </a:endParaRPr>
          </a:p>
          <a:p>
            <a:pPr marL="0" indent="0">
              <a:lnSpc>
                <a:spcPct val="320000"/>
              </a:lnSpc>
              <a:buNone/>
            </a:pPr>
            <a:endParaRPr lang="en-US" sz="80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347" y="1032750"/>
            <a:ext cx="654761" cy="6547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538" y="3838342"/>
            <a:ext cx="470611" cy="47061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287555" y="4708647"/>
            <a:ext cx="672809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hlinkClick r:id="rId7"/>
              </a:rPr>
              <a:t>https://t.me/joinchat/IifUJQ_PuYT757Turx-nLg </a:t>
            </a:r>
            <a:endParaRPr lang="en-US" sz="2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32" name="Picture 8" descr="circle messenger round icon telegram icon #21808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0026" y="4708647"/>
            <a:ext cx="494123" cy="494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23538" y="2438036"/>
            <a:ext cx="523875" cy="533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5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1101" y="977784"/>
            <a:ext cx="3200400" cy="579814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Introduction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312" t="12206" r="28561" b="2450"/>
          <a:stretch/>
        </p:blipFill>
        <p:spPr>
          <a:xfrm>
            <a:off x="124690" y="1267691"/>
            <a:ext cx="3669133" cy="4260272"/>
          </a:xfr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955283" y="6459785"/>
            <a:ext cx="3135117" cy="365125"/>
          </a:xfrm>
        </p:spPr>
        <p:txBody>
          <a:bodyPr/>
          <a:lstStyle/>
          <a:p>
            <a:r>
              <a:rPr lang="en-US" sz="24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91101" y="1661198"/>
            <a:ext cx="7416172" cy="452716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Cloud Architect @ 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Domain: Professional Audio, Video &amp; Control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Area of Expertise: Cloud, Distributed computing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Area of Interest: AI/ML, Cloud and </a:t>
            </a:r>
            <a:r>
              <a:rPr lang="en-US" sz="2600" dirty="0" err="1" smtClean="0"/>
              <a:t>IoT</a:t>
            </a:r>
            <a:endParaRPr lang="en-US" sz="2600" dirty="0" smtClean="0"/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Location: Bangalore, India</a:t>
            </a:r>
          </a:p>
          <a:p>
            <a:pPr lvl="1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 dirty="0" smtClean="0"/>
              <a:t>  Member: </a:t>
            </a:r>
          </a:p>
        </p:txBody>
      </p:sp>
      <p:pic>
        <p:nvPicPr>
          <p:cNvPr id="1026" name="Picture 2" descr=".NET Foundati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129" y="4947401"/>
            <a:ext cx="982344" cy="98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>
            <a:extLst>
              <a:ext uri="{FF2B5EF4-FFF2-40B4-BE49-F238E27FC236}">
                <a16:creationId xmlns:a16="http://schemas.microsoft.com/office/drawing/2014/main" id="{D44CD3A1-492E-4BC1-B476-33288D6253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79855" y="1112724"/>
            <a:ext cx="2567387" cy="1775511"/>
          </a:xfrm>
          <a:prstGeom prst="rect">
            <a:avLst/>
          </a:prstGeom>
          <a:noFill/>
          <a:ln cap="flat">
            <a:noFill/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88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3600" dirty="0" smtClean="0"/>
              <a:t>  Deep Neural Network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 smtClean="0"/>
              <a:t>  </a:t>
            </a:r>
            <a:r>
              <a:rPr lang="en-US" sz="3600" dirty="0" err="1" smtClean="0"/>
              <a:t>Serverless</a:t>
            </a:r>
            <a:endParaRPr lang="en-US" sz="36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 smtClean="0"/>
              <a:t>  Azure Functions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 smtClean="0"/>
              <a:t>  </a:t>
            </a:r>
            <a:r>
              <a:rPr lang="en-US" sz="3600" dirty="0" err="1" smtClean="0"/>
              <a:t>ML.Net</a:t>
            </a:r>
            <a:endParaRPr lang="en-US" sz="3600" dirty="0" smtClean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600" dirty="0" smtClean="0"/>
              <a:t>  Demo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06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Neural Network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>
                <a:hlinkClick r:id="rId3"/>
              </a:rPr>
              <a:t>https://quantdare.com/what-is-the-difference-between-deep-learning-and-machine-learning</a:t>
            </a:r>
            <a:r>
              <a:rPr lang="en-US" dirty="0" smtClean="0">
                <a:hlinkClick r:id="rId3"/>
              </a:rPr>
              <a:t>/</a:t>
            </a:r>
            <a:endParaRPr lang="en-US" dirty="0"/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39546" y="6492875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245" y="1870364"/>
            <a:ext cx="9277686" cy="399686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935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Neural Network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312171" y="5867224"/>
            <a:ext cx="98435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>
                <a:hlinkClick r:id="rId2"/>
              </a:rPr>
              <a:t>https://quantdare.com/what-is-the-difference-between-deep-learning-and-machine-learning</a:t>
            </a:r>
            <a:r>
              <a:rPr lang="en-US" dirty="0" smtClean="0">
                <a:hlinkClick r:id="rId2"/>
              </a:rPr>
              <a:t>/</a:t>
            </a:r>
            <a:endParaRPr lang="en-US" dirty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378473" y="6492875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70" y="1844499"/>
            <a:ext cx="9722975" cy="402272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3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Serverless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826935" y="5962062"/>
            <a:ext cx="70859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>
                <a:hlinkClick r:id="rId2"/>
              </a:rPr>
              <a:t>https://danielhkim.net/2020/02/27/serverless-cloud-computing/</a:t>
            </a:r>
            <a:endParaRPr lang="en-US" dirty="0" smtClean="0"/>
          </a:p>
        </p:txBody>
      </p:sp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8854" y="6428220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827" y="1846263"/>
            <a:ext cx="7990609" cy="402272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51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Functions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712" y="1802585"/>
            <a:ext cx="9037578" cy="4476459"/>
          </a:xfrm>
        </p:spPr>
      </p:pic>
      <p:sp>
        <p:nvSpPr>
          <p:cNvPr id="10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4193" y="6422839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374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 Functions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961" y="1809317"/>
            <a:ext cx="6439354" cy="4480647"/>
          </a:xfrm>
        </p:spPr>
      </p:pic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492875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000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ML.Net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1857326"/>
            <a:ext cx="8195638" cy="4416097"/>
          </a:xfrm>
        </p:spPr>
      </p:pic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769172" y="6393389"/>
            <a:ext cx="2714615" cy="365125"/>
          </a:xfrm>
        </p:spPr>
        <p:txBody>
          <a:bodyPr/>
          <a:lstStyle/>
          <a:p>
            <a:r>
              <a:rPr lang="en-US" sz="2000" dirty="0" smtClean="0"/>
              <a:t>@</a:t>
            </a:r>
            <a:r>
              <a:rPr lang="en-US" sz="2000" dirty="0" err="1" smtClean="0"/>
              <a:t>praveenraghuvan</a:t>
            </a: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5283" y="21762"/>
            <a:ext cx="3204085" cy="6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10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5875</TotalTime>
  <Words>265</Words>
  <Application>Microsoft Office PowerPoint</Application>
  <PresentationFormat>Widescreen</PresentationFormat>
  <Paragraphs>75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Retrospect</vt:lpstr>
      <vt:lpstr>Serverless Deep Neural Network with Azure Functions and ML.Net</vt:lpstr>
      <vt:lpstr>Introduction</vt:lpstr>
      <vt:lpstr>Agenda</vt:lpstr>
      <vt:lpstr>Deep Neural Network</vt:lpstr>
      <vt:lpstr>Deep Neural Network</vt:lpstr>
      <vt:lpstr>Serverless</vt:lpstr>
      <vt:lpstr>Azure Functions</vt:lpstr>
      <vt:lpstr>Azure Functions</vt:lpstr>
      <vt:lpstr>ML.Net</vt:lpstr>
      <vt:lpstr>Image Classification</vt:lpstr>
      <vt:lpstr>Transfer Learning – MobileNet V2</vt:lpstr>
      <vt:lpstr>Cloud Architecture</vt:lpstr>
      <vt:lpstr>PowerPoint Presentation</vt:lpstr>
      <vt:lpstr>Customer Success Stories – ML.Net</vt:lpstr>
      <vt:lpstr>Resources</vt:lpstr>
      <vt:lpstr>References</vt:lpstr>
      <vt:lpstr>Thank you  Q &amp; A</vt:lpstr>
    </vt:vector>
  </TitlesOfParts>
  <Company>Harman International Corp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ML.Net</dc:title>
  <dc:creator>Raghuvanshi, Praveen</dc:creator>
  <cp:lastModifiedBy>Raghuvanshi, Praveen</cp:lastModifiedBy>
  <cp:revision>467</cp:revision>
  <dcterms:created xsi:type="dcterms:W3CDTF">2019-06-28T17:38:08Z</dcterms:created>
  <dcterms:modified xsi:type="dcterms:W3CDTF">2020-09-02T04:40:02Z</dcterms:modified>
</cp:coreProperties>
</file>

<file path=docProps/thumbnail.jpeg>
</file>